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4" r:id="rId17"/>
    <p:sldId id="275" r:id="rId18"/>
    <p:sldId id="276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sv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238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851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781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5137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40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02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3397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405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2554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0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7361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97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4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63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95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105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2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2FC7A-9F38-4586-BAF6-C5A05F9E23A7}" type="datetimeFigureOut">
              <a:rPr lang="en-US" smtClean="0"/>
              <a:t>04-May-19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391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3.pn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otenzaglobalsolutions.com/blogs/5-rarely-known-advantages-and-disadvantages-of-unity-game-development" TargetMode="External"/><Relationship Id="rId2" Type="http://schemas.openxmlformats.org/officeDocument/2006/relationships/hyperlink" Target="https://instabug.com/blog/game-engin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Unity_(game_engine)" TargetMode="External"/><Relationship Id="rId4" Type="http://schemas.openxmlformats.org/officeDocument/2006/relationships/hyperlink" Target="https://unity.com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0068059-9097-4F05-BA38-CDD7DBF77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E164A015-EDB3-4688-8B77-9255305411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5103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0B4ADB-5221-4796-8C9D-1DA9A2285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94" y="643467"/>
            <a:ext cx="9600217" cy="3585834"/>
          </a:xfrm>
        </p:spPr>
        <p:txBody>
          <a:bodyPr>
            <a:normAutofit/>
          </a:bodyPr>
          <a:lstStyle/>
          <a:p>
            <a:pPr algn="l"/>
            <a:r>
              <a:rPr lang="en-US" sz="7200"/>
              <a:t>Unity Game Engine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7C2C5E-8710-4A1C-A2F5-443D47B33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3794" y="4872767"/>
            <a:ext cx="9600217" cy="142416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3200"/>
              <a:t>Ante Zovko</a:t>
            </a:r>
          </a:p>
        </p:txBody>
      </p:sp>
    </p:spTree>
    <p:extLst>
      <p:ext uri="{BB962C8B-B14F-4D97-AF65-F5344CB8AC3E}">
        <p14:creationId xmlns:p14="http://schemas.microsoft.com/office/powerpoint/2010/main" val="1650333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3FE4E-4407-4CC0-9694-7DE786997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E0C3A-D853-4172-A460-E8C9C99CF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/>
              <a:t>Creating a New Project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68F0390-4577-428B-A4DF-3330A2C67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054" y="1761453"/>
            <a:ext cx="7791891" cy="4486947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EBCA32-1E04-4424-A03A-0774F9072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054" y="1727897"/>
            <a:ext cx="7791891" cy="4486947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ED9ED69-FC0F-4622-86F1-F9EB80EAC2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598" y="1740351"/>
            <a:ext cx="8482154" cy="452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166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2C75236-36C4-43AA-B589-8A557B662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937" y="1821156"/>
            <a:ext cx="5899846" cy="44462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A32009-65B3-4FA3-AF0A-38831979F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A9CDE-5424-4625-A3AA-0C5B53128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sz="4000" dirty="0"/>
              <a:t>Simple GUI For a game</a:t>
            </a:r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5C9148D-2AC3-4814-BCC4-3B1530A409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414" y="1821155"/>
            <a:ext cx="8307165" cy="442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26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3A101-A0CF-4EEB-A63E-B87A345C6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132E481-FA4A-4AEF-91C4-799221116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864" y="1835834"/>
            <a:ext cx="8279622" cy="4412566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DA8D26A-55F0-46D7-91A0-2B3FD02AA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8151" y="1744028"/>
            <a:ext cx="6490546" cy="475326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1327A90-FD65-4D12-9CEC-F323CB5AA2F1}"/>
              </a:ext>
            </a:extLst>
          </p:cNvPr>
          <p:cNvSpPr txBox="1">
            <a:spLocks/>
          </p:cNvSpPr>
          <p:nvPr/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4000" dirty="0"/>
              <a:t>Scripts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10" name="script 3">
            <a:hlinkClick r:id="" action="ppaction://media"/>
            <a:extLst>
              <a:ext uri="{FF2B5EF4-FFF2-40B4-BE49-F238E27FC236}">
                <a16:creationId xmlns:a16="http://schemas.microsoft.com/office/drawing/2014/main" id="{F8D1DFA2-CB45-4EC6-BADE-8DC51CCC9D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21389" y="1750576"/>
            <a:ext cx="9084070" cy="510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1096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C18EA-49E7-425C-BF5F-5FAE0D90E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213010-4030-4F78-81AB-B4FD53F64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095500"/>
            <a:ext cx="10353675" cy="3695700"/>
          </a:xfrm>
        </p:spPr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sz="4000" dirty="0"/>
              <a:t>Final Product</a:t>
            </a:r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thisone">
            <a:hlinkClick r:id="" action="ppaction://media"/>
            <a:extLst>
              <a:ext uri="{FF2B5EF4-FFF2-40B4-BE49-F238E27FC236}">
                <a16:creationId xmlns:a16="http://schemas.microsoft.com/office/drawing/2014/main" id="{698ED133-D14E-410F-89F5-9FEA51B486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6668" y="435633"/>
            <a:ext cx="10648013" cy="598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36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0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0B75-A4F7-47CC-9CA3-E537908C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Introduction to unity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453CA3-C00C-4484-B63A-398772BDE5F4}"/>
              </a:ext>
            </a:extLst>
          </p:cNvPr>
          <p:cNvGrpSpPr/>
          <p:nvPr/>
        </p:nvGrpSpPr>
        <p:grpSpPr>
          <a:xfrm>
            <a:off x="960675" y="3003394"/>
            <a:ext cx="1800000" cy="2160001"/>
            <a:chOff x="960675" y="3003394"/>
            <a:chExt cx="1800000" cy="216000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808C71A-8978-4BC3-B520-719AED26B23D}"/>
                </a:ext>
              </a:extLst>
            </p:cNvPr>
            <p:cNvSpPr/>
            <p:nvPr/>
          </p:nvSpPr>
          <p:spPr>
            <a:xfrm>
              <a:off x="131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8" name="Rectangle 7" descr="Download">
              <a:extLst>
                <a:ext uri="{FF2B5EF4-FFF2-40B4-BE49-F238E27FC236}">
                  <a16:creationId xmlns:a16="http://schemas.microsoft.com/office/drawing/2014/main" id="{F74C4D4E-32FB-4CF8-A6F3-36CAC1DE14BA}"/>
                </a:ext>
              </a:extLst>
            </p:cNvPr>
            <p:cNvSpPr/>
            <p:nvPr/>
          </p:nvSpPr>
          <p:spPr>
            <a:xfrm>
              <a:off x="1545675" y="3237395"/>
              <a:ext cx="630000" cy="630000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B326C0-B5C0-45B3-813D-10EBD68282DA}"/>
                </a:ext>
              </a:extLst>
            </p:cNvPr>
            <p:cNvSpPr/>
            <p:nvPr/>
          </p:nvSpPr>
          <p:spPr>
            <a:xfrm>
              <a:off x="96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download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188F8-8AC5-44B4-BA96-A80823A5564E}"/>
              </a:ext>
            </a:extLst>
          </p:cNvPr>
          <p:cNvGrpSpPr/>
          <p:nvPr/>
        </p:nvGrpSpPr>
        <p:grpSpPr>
          <a:xfrm>
            <a:off x="3039675" y="2987683"/>
            <a:ext cx="1800000" cy="2160001"/>
            <a:chOff x="3075675" y="3003394"/>
            <a:chExt cx="1800000" cy="2160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D6E148-EF00-4E30-B420-DDEFC236D71E}"/>
                </a:ext>
              </a:extLst>
            </p:cNvPr>
            <p:cNvSpPr/>
            <p:nvPr/>
          </p:nvSpPr>
          <p:spPr>
            <a:xfrm>
              <a:off x="342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3" name="Rectangle 12" descr="Books">
              <a:extLst>
                <a:ext uri="{FF2B5EF4-FFF2-40B4-BE49-F238E27FC236}">
                  <a16:creationId xmlns:a16="http://schemas.microsoft.com/office/drawing/2014/main" id="{C0B4BBD2-1D12-40DD-9066-22512C556A89}"/>
                </a:ext>
              </a:extLst>
            </p:cNvPr>
            <p:cNvSpPr/>
            <p:nvPr/>
          </p:nvSpPr>
          <p:spPr>
            <a:xfrm>
              <a:off x="3660675" y="3237395"/>
              <a:ext cx="630000" cy="630000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5BEE6DB-811F-4291-B77E-B1434E4B8302}"/>
                </a:ext>
              </a:extLst>
            </p:cNvPr>
            <p:cNvSpPr/>
            <p:nvPr/>
          </p:nvSpPr>
          <p:spPr>
            <a:xfrm>
              <a:off x="307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History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6C3573-231C-4FE5-B405-AFDF26C54A18}"/>
              </a:ext>
            </a:extLst>
          </p:cNvPr>
          <p:cNvGrpSpPr/>
          <p:nvPr/>
        </p:nvGrpSpPr>
        <p:grpSpPr>
          <a:xfrm>
            <a:off x="5083350" y="3021393"/>
            <a:ext cx="1800000" cy="2160001"/>
            <a:chOff x="5190675" y="3003394"/>
            <a:chExt cx="1800000" cy="2160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20A9357-CA9C-461B-AA84-AF9BA5DF65A4}"/>
                </a:ext>
              </a:extLst>
            </p:cNvPr>
            <p:cNvSpPr/>
            <p:nvPr/>
          </p:nvSpPr>
          <p:spPr>
            <a:xfrm>
              <a:off x="554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6" name="Rectangle 15" descr="Gears">
              <a:extLst>
                <a:ext uri="{FF2B5EF4-FFF2-40B4-BE49-F238E27FC236}">
                  <a16:creationId xmlns:a16="http://schemas.microsoft.com/office/drawing/2014/main" id="{21BFFD7C-0549-41EE-93C2-2A01872C1589}"/>
                </a:ext>
              </a:extLst>
            </p:cNvPr>
            <p:cNvSpPr/>
            <p:nvPr/>
          </p:nvSpPr>
          <p:spPr>
            <a:xfrm>
              <a:off x="5775675" y="3237395"/>
              <a:ext cx="630000" cy="630000"/>
            </a:xfrm>
            <a:prstGeom prst="rect">
              <a:avLst/>
            </a:pr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68F779-9712-4F19-851C-85BA621B2D70}"/>
                </a:ext>
              </a:extLst>
            </p:cNvPr>
            <p:cNvSpPr/>
            <p:nvPr/>
          </p:nvSpPr>
          <p:spPr>
            <a:xfrm>
              <a:off x="519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use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A25101-3A7D-4802-9CA7-D1F2061B463C}"/>
              </a:ext>
            </a:extLst>
          </p:cNvPr>
          <p:cNvGrpSpPr/>
          <p:nvPr/>
        </p:nvGrpSpPr>
        <p:grpSpPr>
          <a:xfrm>
            <a:off x="7305675" y="3003394"/>
            <a:ext cx="1800000" cy="2160001"/>
            <a:chOff x="7305675" y="3003394"/>
            <a:chExt cx="1800000" cy="216000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10E8B92-4117-42C4-A6DB-683A78F1723E}"/>
                </a:ext>
              </a:extLst>
            </p:cNvPr>
            <p:cNvSpPr/>
            <p:nvPr/>
          </p:nvSpPr>
          <p:spPr>
            <a:xfrm>
              <a:off x="765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9" name="Rectangle 18" descr="Checkmark">
              <a:extLst>
                <a:ext uri="{FF2B5EF4-FFF2-40B4-BE49-F238E27FC236}">
                  <a16:creationId xmlns:a16="http://schemas.microsoft.com/office/drawing/2014/main" id="{8FB68CBE-68BA-4C8B-B1D1-7FD7DF4A0F0F}"/>
                </a:ext>
              </a:extLst>
            </p:cNvPr>
            <p:cNvSpPr/>
            <p:nvPr/>
          </p:nvSpPr>
          <p:spPr>
            <a:xfrm>
              <a:off x="7890675" y="3237395"/>
              <a:ext cx="630000" cy="630000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FB52836-4CD8-434E-94D9-1CCC9AA26ACF}"/>
                </a:ext>
              </a:extLst>
            </p:cNvPr>
            <p:cNvSpPr/>
            <p:nvPr/>
          </p:nvSpPr>
          <p:spPr>
            <a:xfrm>
              <a:off x="730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Competitors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EC8379-E5BE-4B4B-84BE-6B6CAA453923}"/>
              </a:ext>
            </a:extLst>
          </p:cNvPr>
          <p:cNvGrpSpPr/>
          <p:nvPr/>
        </p:nvGrpSpPr>
        <p:grpSpPr>
          <a:xfrm>
            <a:off x="9420675" y="3003394"/>
            <a:ext cx="1800000" cy="2160001"/>
            <a:chOff x="9420675" y="3003394"/>
            <a:chExt cx="1800000" cy="2160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6E8E34-AEB8-43C5-A0ED-369296370C1A}"/>
                </a:ext>
              </a:extLst>
            </p:cNvPr>
            <p:cNvSpPr/>
            <p:nvPr/>
          </p:nvSpPr>
          <p:spPr>
            <a:xfrm>
              <a:off x="977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22" name="Rectangle 21" descr="Checklist">
              <a:extLst>
                <a:ext uri="{FF2B5EF4-FFF2-40B4-BE49-F238E27FC236}">
                  <a16:creationId xmlns:a16="http://schemas.microsoft.com/office/drawing/2014/main" id="{373C3499-9E2D-4539-A906-0FECC5AFD12A}"/>
                </a:ext>
              </a:extLst>
            </p:cNvPr>
            <p:cNvSpPr/>
            <p:nvPr/>
          </p:nvSpPr>
          <p:spPr>
            <a:xfrm>
              <a:off x="10005675" y="3237395"/>
              <a:ext cx="630000" cy="630000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CFE971-58F1-40BA-9B0D-F26A5FF3A75E}"/>
                </a:ext>
              </a:extLst>
            </p:cNvPr>
            <p:cNvSpPr/>
            <p:nvPr/>
          </p:nvSpPr>
          <p:spPr>
            <a:xfrm>
              <a:off x="942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General 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8754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7037E-7 L -0.18373 0.0004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93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4E8-FB94-44AD-98D6-B4F65E2E8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9BD1B-02C5-4BB6-9398-B7BA0EFBC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/>
          <a:lstStyle/>
          <a:p>
            <a:r>
              <a:rPr lang="en-US" dirty="0"/>
              <a:t>Unreal Engine, Godot Engine, CryEngine, Marmalade SDK.</a:t>
            </a:r>
          </a:p>
          <a:p>
            <a:endParaRPr lang="en-US" dirty="0"/>
          </a:p>
          <a:p>
            <a:r>
              <a:rPr lang="en-US" sz="2800" dirty="0"/>
              <a:t>Market</a:t>
            </a:r>
            <a:endParaRPr lang="en-US" sz="3600" dirty="0"/>
          </a:p>
          <a:p>
            <a:pPr lvl="1"/>
            <a:r>
              <a:rPr lang="en-US" dirty="0">
                <a:effectLst/>
              </a:rPr>
              <a:t>Unreal Engine is used for PC games while Unity is used for Mobile Games</a:t>
            </a:r>
          </a:p>
          <a:p>
            <a:pPr lvl="1"/>
            <a:r>
              <a:rPr lang="en-US" dirty="0">
                <a:effectLst/>
              </a:rPr>
              <a:t>34% of the top 1,000 free mobile games are made with Unity</a:t>
            </a:r>
          </a:p>
          <a:p>
            <a:pPr lvl="1"/>
            <a:r>
              <a:rPr lang="en-US" dirty="0">
                <a:effectLst/>
              </a:rPr>
              <a:t>It is also at the forefront of the growing VR market</a:t>
            </a:r>
          </a:p>
          <a:p>
            <a:pPr lvl="1"/>
            <a:r>
              <a:rPr lang="en-US" dirty="0">
                <a:effectLst/>
              </a:rPr>
              <a:t>Notable Games: Pokémon GO, Super Mario Run, Angry Birds 2, Wasteland 2</a:t>
            </a:r>
          </a:p>
        </p:txBody>
      </p:sp>
    </p:spTree>
    <p:extLst>
      <p:ext uri="{BB962C8B-B14F-4D97-AF65-F5344CB8AC3E}">
        <p14:creationId xmlns:p14="http://schemas.microsoft.com/office/powerpoint/2010/main" val="24256558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084B9-3048-4748-8CE6-EE3320682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104" y="0"/>
            <a:ext cx="10840279" cy="6858000"/>
          </a:xfrm>
        </p:spPr>
        <p:txBody>
          <a:bodyPr>
            <a:normAutofit/>
          </a:bodyPr>
          <a:lstStyle/>
          <a:p>
            <a:r>
              <a:rPr lang="en-US" sz="3200" dirty="0"/>
              <a:t>Pricing</a:t>
            </a:r>
          </a:p>
          <a:p>
            <a:pPr lvl="1"/>
            <a:r>
              <a:rPr lang="en-US" sz="2400" dirty="0"/>
              <a:t>Personal for Beginners</a:t>
            </a:r>
          </a:p>
          <a:p>
            <a:pPr lvl="2"/>
            <a:r>
              <a:rPr lang="en-US" sz="1800" dirty="0"/>
              <a:t>Free</a:t>
            </a:r>
            <a:endParaRPr lang="en-US" sz="2000" dirty="0"/>
          </a:p>
          <a:p>
            <a:pPr lvl="2"/>
            <a:r>
              <a:rPr lang="en-US" sz="1800" dirty="0"/>
              <a:t>Available if revenue or funding does not exceed $100K per year</a:t>
            </a:r>
          </a:p>
          <a:p>
            <a:pPr lvl="2"/>
            <a:r>
              <a:rPr lang="en-US" sz="1800" dirty="0"/>
              <a:t> No additional services and training</a:t>
            </a:r>
          </a:p>
          <a:p>
            <a:pPr marL="914400" lvl="2" indent="0">
              <a:buNone/>
            </a:pPr>
            <a:endParaRPr lang="en-US" sz="2000" dirty="0"/>
          </a:p>
          <a:p>
            <a:pPr lvl="1"/>
            <a:r>
              <a:rPr lang="en-US" sz="2400" dirty="0"/>
              <a:t>Plus for Hobbyists</a:t>
            </a:r>
          </a:p>
          <a:p>
            <a:pPr lvl="2"/>
            <a:r>
              <a:rPr lang="en-US" sz="1800" dirty="0"/>
              <a:t>$35 per month</a:t>
            </a:r>
          </a:p>
          <a:p>
            <a:pPr lvl="2"/>
            <a:r>
              <a:rPr lang="en-US" sz="1800" dirty="0"/>
              <a:t>Available if revenue or funding does not exceed $200K per year</a:t>
            </a:r>
          </a:p>
          <a:p>
            <a:pPr lvl="2"/>
            <a:r>
              <a:rPr lang="en-US" sz="1800" dirty="0"/>
              <a:t>Monthly expert live sessions, real-time user feedback, customer success advisor</a:t>
            </a:r>
          </a:p>
          <a:p>
            <a:pPr lvl="1"/>
            <a:endParaRPr lang="en-US" sz="2200" dirty="0"/>
          </a:p>
          <a:p>
            <a:pPr lvl="1"/>
            <a:r>
              <a:rPr lang="en-US" sz="2400" dirty="0"/>
              <a:t>Pro for teams and freelancers</a:t>
            </a:r>
          </a:p>
          <a:p>
            <a:pPr lvl="2"/>
            <a:r>
              <a:rPr lang="en-US" sz="1800" dirty="0"/>
              <a:t>$125 per month</a:t>
            </a:r>
          </a:p>
          <a:p>
            <a:pPr lvl="2"/>
            <a:r>
              <a:rPr lang="en-US" sz="1800" dirty="0"/>
              <a:t>No limit on revenue or funding</a:t>
            </a:r>
          </a:p>
          <a:p>
            <a:pPr lvl="2"/>
            <a:r>
              <a:rPr lang="en-US" sz="1800" dirty="0">
                <a:effectLst/>
              </a:rPr>
              <a:t>$800+ in benefits including support, features for team efficiency and game performance</a:t>
            </a:r>
            <a:endParaRPr lang="en-US" sz="1800" dirty="0"/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919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0B75-A4F7-47CC-9CA3-E537908C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Introduction to unity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453CA3-C00C-4484-B63A-398772BDE5F4}"/>
              </a:ext>
            </a:extLst>
          </p:cNvPr>
          <p:cNvGrpSpPr/>
          <p:nvPr/>
        </p:nvGrpSpPr>
        <p:grpSpPr>
          <a:xfrm>
            <a:off x="960675" y="3003394"/>
            <a:ext cx="1800000" cy="2160001"/>
            <a:chOff x="960675" y="3003394"/>
            <a:chExt cx="1800000" cy="216000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808C71A-8978-4BC3-B520-719AED26B23D}"/>
                </a:ext>
              </a:extLst>
            </p:cNvPr>
            <p:cNvSpPr/>
            <p:nvPr/>
          </p:nvSpPr>
          <p:spPr>
            <a:xfrm>
              <a:off x="131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8" name="Rectangle 7" descr="Download">
              <a:extLst>
                <a:ext uri="{FF2B5EF4-FFF2-40B4-BE49-F238E27FC236}">
                  <a16:creationId xmlns:a16="http://schemas.microsoft.com/office/drawing/2014/main" id="{F74C4D4E-32FB-4CF8-A6F3-36CAC1DE14BA}"/>
                </a:ext>
              </a:extLst>
            </p:cNvPr>
            <p:cNvSpPr/>
            <p:nvPr/>
          </p:nvSpPr>
          <p:spPr>
            <a:xfrm>
              <a:off x="1545675" y="3237395"/>
              <a:ext cx="630000" cy="630000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B326C0-B5C0-45B3-813D-10EBD68282DA}"/>
                </a:ext>
              </a:extLst>
            </p:cNvPr>
            <p:cNvSpPr/>
            <p:nvPr/>
          </p:nvSpPr>
          <p:spPr>
            <a:xfrm>
              <a:off x="96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download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188F8-8AC5-44B4-BA96-A80823A5564E}"/>
              </a:ext>
            </a:extLst>
          </p:cNvPr>
          <p:cNvGrpSpPr/>
          <p:nvPr/>
        </p:nvGrpSpPr>
        <p:grpSpPr>
          <a:xfrm>
            <a:off x="3039675" y="2987683"/>
            <a:ext cx="1800000" cy="2160001"/>
            <a:chOff x="3075675" y="3003394"/>
            <a:chExt cx="1800000" cy="2160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D6E148-EF00-4E30-B420-DDEFC236D71E}"/>
                </a:ext>
              </a:extLst>
            </p:cNvPr>
            <p:cNvSpPr/>
            <p:nvPr/>
          </p:nvSpPr>
          <p:spPr>
            <a:xfrm>
              <a:off x="342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3" name="Rectangle 12" descr="Books">
              <a:extLst>
                <a:ext uri="{FF2B5EF4-FFF2-40B4-BE49-F238E27FC236}">
                  <a16:creationId xmlns:a16="http://schemas.microsoft.com/office/drawing/2014/main" id="{C0B4BBD2-1D12-40DD-9066-22512C556A89}"/>
                </a:ext>
              </a:extLst>
            </p:cNvPr>
            <p:cNvSpPr/>
            <p:nvPr/>
          </p:nvSpPr>
          <p:spPr>
            <a:xfrm>
              <a:off x="3660675" y="3237395"/>
              <a:ext cx="630000" cy="630000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5BEE6DB-811F-4291-B77E-B1434E4B8302}"/>
                </a:ext>
              </a:extLst>
            </p:cNvPr>
            <p:cNvSpPr/>
            <p:nvPr/>
          </p:nvSpPr>
          <p:spPr>
            <a:xfrm>
              <a:off x="307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History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6C3573-231C-4FE5-B405-AFDF26C54A18}"/>
              </a:ext>
            </a:extLst>
          </p:cNvPr>
          <p:cNvGrpSpPr/>
          <p:nvPr/>
        </p:nvGrpSpPr>
        <p:grpSpPr>
          <a:xfrm>
            <a:off x="5083350" y="3021393"/>
            <a:ext cx="1800000" cy="2160001"/>
            <a:chOff x="5190675" y="3003394"/>
            <a:chExt cx="1800000" cy="2160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20A9357-CA9C-461B-AA84-AF9BA5DF65A4}"/>
                </a:ext>
              </a:extLst>
            </p:cNvPr>
            <p:cNvSpPr/>
            <p:nvPr/>
          </p:nvSpPr>
          <p:spPr>
            <a:xfrm>
              <a:off x="554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6" name="Rectangle 15" descr="Gears">
              <a:extLst>
                <a:ext uri="{FF2B5EF4-FFF2-40B4-BE49-F238E27FC236}">
                  <a16:creationId xmlns:a16="http://schemas.microsoft.com/office/drawing/2014/main" id="{21BFFD7C-0549-41EE-93C2-2A01872C1589}"/>
                </a:ext>
              </a:extLst>
            </p:cNvPr>
            <p:cNvSpPr/>
            <p:nvPr/>
          </p:nvSpPr>
          <p:spPr>
            <a:xfrm>
              <a:off x="5775675" y="3237395"/>
              <a:ext cx="630000" cy="630000"/>
            </a:xfrm>
            <a:prstGeom prst="rect">
              <a:avLst/>
            </a:pr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68F779-9712-4F19-851C-85BA621B2D70}"/>
                </a:ext>
              </a:extLst>
            </p:cNvPr>
            <p:cNvSpPr/>
            <p:nvPr/>
          </p:nvSpPr>
          <p:spPr>
            <a:xfrm>
              <a:off x="519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use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A25101-3A7D-4802-9CA7-D1F2061B463C}"/>
              </a:ext>
            </a:extLst>
          </p:cNvPr>
          <p:cNvGrpSpPr/>
          <p:nvPr/>
        </p:nvGrpSpPr>
        <p:grpSpPr>
          <a:xfrm>
            <a:off x="7305675" y="3003394"/>
            <a:ext cx="1800000" cy="2160001"/>
            <a:chOff x="7305675" y="3003394"/>
            <a:chExt cx="1800000" cy="216000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10E8B92-4117-42C4-A6DB-683A78F1723E}"/>
                </a:ext>
              </a:extLst>
            </p:cNvPr>
            <p:cNvSpPr/>
            <p:nvPr/>
          </p:nvSpPr>
          <p:spPr>
            <a:xfrm>
              <a:off x="765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9" name="Rectangle 18" descr="Checkmark">
              <a:extLst>
                <a:ext uri="{FF2B5EF4-FFF2-40B4-BE49-F238E27FC236}">
                  <a16:creationId xmlns:a16="http://schemas.microsoft.com/office/drawing/2014/main" id="{8FB68CBE-68BA-4C8B-B1D1-7FD7DF4A0F0F}"/>
                </a:ext>
              </a:extLst>
            </p:cNvPr>
            <p:cNvSpPr/>
            <p:nvPr/>
          </p:nvSpPr>
          <p:spPr>
            <a:xfrm>
              <a:off x="7890675" y="3237395"/>
              <a:ext cx="630000" cy="630000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FB52836-4CD8-434E-94D9-1CCC9AA26ACF}"/>
                </a:ext>
              </a:extLst>
            </p:cNvPr>
            <p:cNvSpPr/>
            <p:nvPr/>
          </p:nvSpPr>
          <p:spPr>
            <a:xfrm>
              <a:off x="730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Competitors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EC8379-E5BE-4B4B-84BE-6B6CAA453923}"/>
              </a:ext>
            </a:extLst>
          </p:cNvPr>
          <p:cNvGrpSpPr/>
          <p:nvPr/>
        </p:nvGrpSpPr>
        <p:grpSpPr>
          <a:xfrm>
            <a:off x="9420675" y="3003394"/>
            <a:ext cx="1800000" cy="2160001"/>
            <a:chOff x="9420675" y="3003394"/>
            <a:chExt cx="1800000" cy="2160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6E8E34-AEB8-43C5-A0ED-369296370C1A}"/>
                </a:ext>
              </a:extLst>
            </p:cNvPr>
            <p:cNvSpPr/>
            <p:nvPr/>
          </p:nvSpPr>
          <p:spPr>
            <a:xfrm>
              <a:off x="977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22" name="Rectangle 21" descr="Checklist">
              <a:extLst>
                <a:ext uri="{FF2B5EF4-FFF2-40B4-BE49-F238E27FC236}">
                  <a16:creationId xmlns:a16="http://schemas.microsoft.com/office/drawing/2014/main" id="{373C3499-9E2D-4539-A906-0FECC5AFD12A}"/>
                </a:ext>
              </a:extLst>
            </p:cNvPr>
            <p:cNvSpPr/>
            <p:nvPr/>
          </p:nvSpPr>
          <p:spPr>
            <a:xfrm>
              <a:off x="10005675" y="3237395"/>
              <a:ext cx="630000" cy="630000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CFE971-58F1-40BA-9B0D-F26A5FF3A75E}"/>
                </a:ext>
              </a:extLst>
            </p:cNvPr>
            <p:cNvSpPr/>
            <p:nvPr/>
          </p:nvSpPr>
          <p:spPr>
            <a:xfrm>
              <a:off x="942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General 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1211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375E-6 -3.7037E-7 L -0.35625 0.000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12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xit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xit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xit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04294-8795-4D5A-860E-A92513CAF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7F664-B037-4C7D-AE89-919E37C2B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4" y="1685247"/>
            <a:ext cx="10353761" cy="4761936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Benefits</a:t>
            </a:r>
          </a:p>
          <a:p>
            <a:pPr lvl="1"/>
            <a:r>
              <a:rPr lang="en-US" sz="2000" dirty="0"/>
              <a:t>Easy to use</a:t>
            </a:r>
          </a:p>
          <a:p>
            <a:pPr lvl="1"/>
            <a:r>
              <a:rPr lang="en-US" sz="2000" dirty="0"/>
              <a:t>Community size</a:t>
            </a:r>
          </a:p>
          <a:p>
            <a:pPr lvl="1"/>
            <a:r>
              <a:rPr lang="en-US" sz="2000" dirty="0">
                <a:effectLst/>
              </a:rPr>
              <a:t>Royalty free licensing model</a:t>
            </a:r>
          </a:p>
          <a:p>
            <a:pPr lvl="1"/>
            <a:r>
              <a:rPr lang="en-US" sz="2000" dirty="0">
                <a:effectLst/>
              </a:rPr>
              <a:t>Unmatched </a:t>
            </a:r>
            <a:r>
              <a:rPr lang="en-US" sz="2000">
                <a:effectLst/>
              </a:rPr>
              <a:t>platform support</a:t>
            </a:r>
            <a:endParaRPr lang="en-US" sz="2000" dirty="0"/>
          </a:p>
          <a:p>
            <a:pPr lvl="1"/>
            <a:endParaRPr lang="en-US" sz="2000" dirty="0">
              <a:effectLst/>
            </a:endParaRPr>
          </a:p>
          <a:p>
            <a:r>
              <a:rPr lang="en-US" sz="2700" dirty="0">
                <a:effectLst/>
              </a:rPr>
              <a:t>Drawbacks</a:t>
            </a:r>
          </a:p>
          <a:p>
            <a:pPr lvl="1"/>
            <a:r>
              <a:rPr lang="en-US" sz="2000" dirty="0">
                <a:effectLst/>
              </a:rPr>
              <a:t>Closed source without extremely expensive source code license.</a:t>
            </a:r>
          </a:p>
          <a:p>
            <a:pPr lvl="1"/>
            <a:r>
              <a:rPr lang="en-US" dirty="0">
                <a:effectLst/>
              </a:rPr>
              <a:t>Many useful features sit behind a $1500 paywall.</a:t>
            </a:r>
          </a:p>
          <a:p>
            <a:pPr lvl="1"/>
            <a:r>
              <a:rPr lang="en-US" dirty="0">
                <a:effectLst/>
              </a:rPr>
              <a:t>Expensive licenses for high quality graphics</a:t>
            </a:r>
          </a:p>
          <a:p>
            <a:pPr lvl="1"/>
            <a:r>
              <a:rPr lang="en-US" dirty="0">
                <a:effectLst/>
              </a:rPr>
              <a:t>Physics Simulations not as good as in other engines</a:t>
            </a:r>
            <a:endParaRPr lang="en-US" sz="2000" dirty="0">
              <a:effectLst/>
            </a:endParaRPr>
          </a:p>
          <a:p>
            <a:endParaRPr lang="en-US" sz="2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407461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148A4-5C0F-4248-8C92-4DCD68A43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E41EB-CB6F-4C8B-9D5A-FAAF9D511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https://instabug.com/blog/game-engines/</a:t>
            </a:r>
            <a:endParaRPr lang="en-US" dirty="0"/>
          </a:p>
          <a:p>
            <a:r>
              <a:rPr lang="en-US" dirty="0">
                <a:hlinkClick r:id="rId3"/>
              </a:rPr>
              <a:t>http://www.potenzaglobalsolutions.com/blogs/5-rarely-known-advantages-and-disadvantages-of-unity-game-development</a:t>
            </a:r>
            <a:endParaRPr lang="en-US" dirty="0"/>
          </a:p>
          <a:p>
            <a:r>
              <a:rPr lang="en-US" dirty="0">
                <a:hlinkClick r:id="rId2"/>
              </a:rPr>
              <a:t>https://instabug.com/blog/game-engines/</a:t>
            </a:r>
            <a:endParaRPr lang="en-US" dirty="0"/>
          </a:p>
          <a:p>
            <a:r>
              <a:rPr lang="en-US" dirty="0">
                <a:hlinkClick r:id="rId4"/>
              </a:rPr>
              <a:t>https://unity.com/</a:t>
            </a:r>
            <a:endParaRPr lang="en-US" dirty="0"/>
          </a:p>
          <a:p>
            <a:r>
              <a:rPr lang="en-US" dirty="0">
                <a:hlinkClick r:id="rId5"/>
              </a:rPr>
              <a:t>https://en.wikipedia.org/wiki/Unity_(game_engine)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108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0B75-A4F7-47CC-9CA3-E537908C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Introduction to unity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453CA3-C00C-4484-B63A-398772BDE5F4}"/>
              </a:ext>
            </a:extLst>
          </p:cNvPr>
          <p:cNvGrpSpPr/>
          <p:nvPr/>
        </p:nvGrpSpPr>
        <p:grpSpPr>
          <a:xfrm>
            <a:off x="960675" y="3003394"/>
            <a:ext cx="1800000" cy="2160001"/>
            <a:chOff x="960675" y="3003394"/>
            <a:chExt cx="1800000" cy="216000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808C71A-8978-4BC3-B520-719AED26B23D}"/>
                </a:ext>
              </a:extLst>
            </p:cNvPr>
            <p:cNvSpPr/>
            <p:nvPr/>
          </p:nvSpPr>
          <p:spPr>
            <a:xfrm>
              <a:off x="131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8" name="Rectangle 7" descr="Download">
              <a:extLst>
                <a:ext uri="{FF2B5EF4-FFF2-40B4-BE49-F238E27FC236}">
                  <a16:creationId xmlns:a16="http://schemas.microsoft.com/office/drawing/2014/main" id="{F74C4D4E-32FB-4CF8-A6F3-36CAC1DE14BA}"/>
                </a:ext>
              </a:extLst>
            </p:cNvPr>
            <p:cNvSpPr/>
            <p:nvPr/>
          </p:nvSpPr>
          <p:spPr>
            <a:xfrm>
              <a:off x="1545675" y="3237395"/>
              <a:ext cx="630000" cy="630000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B326C0-B5C0-45B3-813D-10EBD68282DA}"/>
                </a:ext>
              </a:extLst>
            </p:cNvPr>
            <p:cNvSpPr/>
            <p:nvPr/>
          </p:nvSpPr>
          <p:spPr>
            <a:xfrm>
              <a:off x="96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download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188F8-8AC5-44B4-BA96-A80823A5564E}"/>
              </a:ext>
            </a:extLst>
          </p:cNvPr>
          <p:cNvGrpSpPr/>
          <p:nvPr/>
        </p:nvGrpSpPr>
        <p:grpSpPr>
          <a:xfrm>
            <a:off x="3075675" y="3003394"/>
            <a:ext cx="1800000" cy="2160001"/>
            <a:chOff x="3075675" y="3003394"/>
            <a:chExt cx="1800000" cy="2160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D6E148-EF00-4E30-B420-DDEFC236D71E}"/>
                </a:ext>
              </a:extLst>
            </p:cNvPr>
            <p:cNvSpPr/>
            <p:nvPr/>
          </p:nvSpPr>
          <p:spPr>
            <a:xfrm>
              <a:off x="342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3" name="Rectangle 12" descr="Books">
              <a:extLst>
                <a:ext uri="{FF2B5EF4-FFF2-40B4-BE49-F238E27FC236}">
                  <a16:creationId xmlns:a16="http://schemas.microsoft.com/office/drawing/2014/main" id="{C0B4BBD2-1D12-40DD-9066-22512C556A89}"/>
                </a:ext>
              </a:extLst>
            </p:cNvPr>
            <p:cNvSpPr/>
            <p:nvPr/>
          </p:nvSpPr>
          <p:spPr>
            <a:xfrm>
              <a:off x="3660675" y="3237395"/>
              <a:ext cx="630000" cy="630000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5BEE6DB-811F-4291-B77E-B1434E4B8302}"/>
                </a:ext>
              </a:extLst>
            </p:cNvPr>
            <p:cNvSpPr/>
            <p:nvPr/>
          </p:nvSpPr>
          <p:spPr>
            <a:xfrm>
              <a:off x="307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History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6C3573-231C-4FE5-B405-AFDF26C54A18}"/>
              </a:ext>
            </a:extLst>
          </p:cNvPr>
          <p:cNvGrpSpPr/>
          <p:nvPr/>
        </p:nvGrpSpPr>
        <p:grpSpPr>
          <a:xfrm>
            <a:off x="5190675" y="3003394"/>
            <a:ext cx="1800000" cy="2160001"/>
            <a:chOff x="5190675" y="3003394"/>
            <a:chExt cx="1800000" cy="2160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20A9357-CA9C-461B-AA84-AF9BA5DF65A4}"/>
                </a:ext>
              </a:extLst>
            </p:cNvPr>
            <p:cNvSpPr/>
            <p:nvPr/>
          </p:nvSpPr>
          <p:spPr>
            <a:xfrm>
              <a:off x="554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6" name="Rectangle 15" descr="Gears">
              <a:extLst>
                <a:ext uri="{FF2B5EF4-FFF2-40B4-BE49-F238E27FC236}">
                  <a16:creationId xmlns:a16="http://schemas.microsoft.com/office/drawing/2014/main" id="{21BFFD7C-0549-41EE-93C2-2A01872C1589}"/>
                </a:ext>
              </a:extLst>
            </p:cNvPr>
            <p:cNvSpPr/>
            <p:nvPr/>
          </p:nvSpPr>
          <p:spPr>
            <a:xfrm>
              <a:off x="5775675" y="3237395"/>
              <a:ext cx="630000" cy="630000"/>
            </a:xfrm>
            <a:prstGeom prst="rect">
              <a:avLst/>
            </a:pr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68F779-9712-4F19-851C-85BA621B2D70}"/>
                </a:ext>
              </a:extLst>
            </p:cNvPr>
            <p:cNvSpPr/>
            <p:nvPr/>
          </p:nvSpPr>
          <p:spPr>
            <a:xfrm>
              <a:off x="519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use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A25101-3A7D-4802-9CA7-D1F2061B463C}"/>
              </a:ext>
            </a:extLst>
          </p:cNvPr>
          <p:cNvGrpSpPr/>
          <p:nvPr/>
        </p:nvGrpSpPr>
        <p:grpSpPr>
          <a:xfrm>
            <a:off x="7305675" y="3003394"/>
            <a:ext cx="1800000" cy="2160001"/>
            <a:chOff x="7305675" y="3003394"/>
            <a:chExt cx="1800000" cy="216000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10E8B92-4117-42C4-A6DB-683A78F1723E}"/>
                </a:ext>
              </a:extLst>
            </p:cNvPr>
            <p:cNvSpPr/>
            <p:nvPr/>
          </p:nvSpPr>
          <p:spPr>
            <a:xfrm>
              <a:off x="765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9" name="Rectangle 18" descr="Checkmark">
              <a:extLst>
                <a:ext uri="{FF2B5EF4-FFF2-40B4-BE49-F238E27FC236}">
                  <a16:creationId xmlns:a16="http://schemas.microsoft.com/office/drawing/2014/main" id="{8FB68CBE-68BA-4C8B-B1D1-7FD7DF4A0F0F}"/>
                </a:ext>
              </a:extLst>
            </p:cNvPr>
            <p:cNvSpPr/>
            <p:nvPr/>
          </p:nvSpPr>
          <p:spPr>
            <a:xfrm>
              <a:off x="7890675" y="3237395"/>
              <a:ext cx="630000" cy="630000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FB52836-4CD8-434E-94D9-1CCC9AA26ACF}"/>
                </a:ext>
              </a:extLst>
            </p:cNvPr>
            <p:cNvSpPr/>
            <p:nvPr/>
          </p:nvSpPr>
          <p:spPr>
            <a:xfrm>
              <a:off x="730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Competitors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EC8379-E5BE-4B4B-84BE-6B6CAA453923}"/>
              </a:ext>
            </a:extLst>
          </p:cNvPr>
          <p:cNvGrpSpPr/>
          <p:nvPr/>
        </p:nvGrpSpPr>
        <p:grpSpPr>
          <a:xfrm>
            <a:off x="9420675" y="3003394"/>
            <a:ext cx="1800000" cy="2160001"/>
            <a:chOff x="9420675" y="3003394"/>
            <a:chExt cx="1800000" cy="2160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6E8E34-AEB8-43C5-A0ED-369296370C1A}"/>
                </a:ext>
              </a:extLst>
            </p:cNvPr>
            <p:cNvSpPr/>
            <p:nvPr/>
          </p:nvSpPr>
          <p:spPr>
            <a:xfrm>
              <a:off x="977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22" name="Rectangle 21" descr="Checklist">
              <a:extLst>
                <a:ext uri="{FF2B5EF4-FFF2-40B4-BE49-F238E27FC236}">
                  <a16:creationId xmlns:a16="http://schemas.microsoft.com/office/drawing/2014/main" id="{373C3499-9E2D-4539-A906-0FECC5AFD12A}"/>
                </a:ext>
              </a:extLst>
            </p:cNvPr>
            <p:cNvSpPr/>
            <p:nvPr/>
          </p:nvSpPr>
          <p:spPr>
            <a:xfrm>
              <a:off x="10005675" y="3237395"/>
              <a:ext cx="630000" cy="630000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CFE971-58F1-40BA-9B0D-F26A5FF3A75E}"/>
                </a:ext>
              </a:extLst>
            </p:cNvPr>
            <p:cNvSpPr/>
            <p:nvPr/>
          </p:nvSpPr>
          <p:spPr>
            <a:xfrm>
              <a:off x="942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General 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6433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7 L 0.3474 0.00278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70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B4AAD-2C69-4D65-BA19-5556570DD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How To download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DA28EA-A792-41E0-BD51-82CD979F2CDC}"/>
              </a:ext>
            </a:extLst>
          </p:cNvPr>
          <p:cNvSpPr txBox="1"/>
          <p:nvPr/>
        </p:nvSpPr>
        <p:spPr>
          <a:xfrm>
            <a:off x="851322" y="2877942"/>
            <a:ext cx="4741095" cy="2502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Google: “Unity Download”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Choose between a specific version or Unity hub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Unity Hub highly recommended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</a:endParaRP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276742-EE92-44C3-95D3-815CD48634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82" y="2139419"/>
            <a:ext cx="6182099" cy="3508341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59346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37AAE58-B7D3-483F-829E-637C98F7F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5C0D62F-AC5C-4E95-B284-C3139B2AF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708" y="1888062"/>
            <a:ext cx="6860071" cy="39445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8BDFF6-1B07-4B26-828B-68B786B97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539" y="250480"/>
            <a:ext cx="10364412" cy="12649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500" dirty="0"/>
              <a:t>How to download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9BE7C5-5134-44B7-80BF-969B855385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708" y="1888063"/>
            <a:ext cx="6860071" cy="394454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ED4AC76-B512-4EA7-A746-9E94EEFD39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361" y="1888061"/>
            <a:ext cx="7799277" cy="399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5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0B75-A4F7-47CC-9CA3-E537908C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Introduction to unity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453CA3-C00C-4484-B63A-398772BDE5F4}"/>
              </a:ext>
            </a:extLst>
          </p:cNvPr>
          <p:cNvGrpSpPr/>
          <p:nvPr/>
        </p:nvGrpSpPr>
        <p:grpSpPr>
          <a:xfrm>
            <a:off x="960675" y="3003394"/>
            <a:ext cx="1800000" cy="2160001"/>
            <a:chOff x="960675" y="3003394"/>
            <a:chExt cx="1800000" cy="216000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808C71A-8978-4BC3-B520-719AED26B23D}"/>
                </a:ext>
              </a:extLst>
            </p:cNvPr>
            <p:cNvSpPr/>
            <p:nvPr/>
          </p:nvSpPr>
          <p:spPr>
            <a:xfrm>
              <a:off x="131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8" name="Rectangle 7" descr="Download">
              <a:extLst>
                <a:ext uri="{FF2B5EF4-FFF2-40B4-BE49-F238E27FC236}">
                  <a16:creationId xmlns:a16="http://schemas.microsoft.com/office/drawing/2014/main" id="{F74C4D4E-32FB-4CF8-A6F3-36CAC1DE14BA}"/>
                </a:ext>
              </a:extLst>
            </p:cNvPr>
            <p:cNvSpPr/>
            <p:nvPr/>
          </p:nvSpPr>
          <p:spPr>
            <a:xfrm>
              <a:off x="1545675" y="3237395"/>
              <a:ext cx="630000" cy="630000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B326C0-B5C0-45B3-813D-10EBD68282DA}"/>
                </a:ext>
              </a:extLst>
            </p:cNvPr>
            <p:cNvSpPr/>
            <p:nvPr/>
          </p:nvSpPr>
          <p:spPr>
            <a:xfrm>
              <a:off x="96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download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188F8-8AC5-44B4-BA96-A80823A5564E}"/>
              </a:ext>
            </a:extLst>
          </p:cNvPr>
          <p:cNvGrpSpPr/>
          <p:nvPr/>
        </p:nvGrpSpPr>
        <p:grpSpPr>
          <a:xfrm>
            <a:off x="3039675" y="2987683"/>
            <a:ext cx="1800000" cy="2160001"/>
            <a:chOff x="3075675" y="3003394"/>
            <a:chExt cx="1800000" cy="2160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D6E148-EF00-4E30-B420-DDEFC236D71E}"/>
                </a:ext>
              </a:extLst>
            </p:cNvPr>
            <p:cNvSpPr/>
            <p:nvPr/>
          </p:nvSpPr>
          <p:spPr>
            <a:xfrm>
              <a:off x="342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3" name="Rectangle 12" descr="Books">
              <a:extLst>
                <a:ext uri="{FF2B5EF4-FFF2-40B4-BE49-F238E27FC236}">
                  <a16:creationId xmlns:a16="http://schemas.microsoft.com/office/drawing/2014/main" id="{C0B4BBD2-1D12-40DD-9066-22512C556A89}"/>
                </a:ext>
              </a:extLst>
            </p:cNvPr>
            <p:cNvSpPr/>
            <p:nvPr/>
          </p:nvSpPr>
          <p:spPr>
            <a:xfrm>
              <a:off x="3660675" y="3237395"/>
              <a:ext cx="630000" cy="630000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5BEE6DB-811F-4291-B77E-B1434E4B8302}"/>
                </a:ext>
              </a:extLst>
            </p:cNvPr>
            <p:cNvSpPr/>
            <p:nvPr/>
          </p:nvSpPr>
          <p:spPr>
            <a:xfrm>
              <a:off x="307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History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6C3573-231C-4FE5-B405-AFDF26C54A18}"/>
              </a:ext>
            </a:extLst>
          </p:cNvPr>
          <p:cNvGrpSpPr/>
          <p:nvPr/>
        </p:nvGrpSpPr>
        <p:grpSpPr>
          <a:xfrm>
            <a:off x="5190675" y="3003394"/>
            <a:ext cx="1800000" cy="2160001"/>
            <a:chOff x="5190675" y="3003394"/>
            <a:chExt cx="1800000" cy="2160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20A9357-CA9C-461B-AA84-AF9BA5DF65A4}"/>
                </a:ext>
              </a:extLst>
            </p:cNvPr>
            <p:cNvSpPr/>
            <p:nvPr/>
          </p:nvSpPr>
          <p:spPr>
            <a:xfrm>
              <a:off x="554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6" name="Rectangle 15" descr="Gears">
              <a:extLst>
                <a:ext uri="{FF2B5EF4-FFF2-40B4-BE49-F238E27FC236}">
                  <a16:creationId xmlns:a16="http://schemas.microsoft.com/office/drawing/2014/main" id="{21BFFD7C-0549-41EE-93C2-2A01872C1589}"/>
                </a:ext>
              </a:extLst>
            </p:cNvPr>
            <p:cNvSpPr/>
            <p:nvPr/>
          </p:nvSpPr>
          <p:spPr>
            <a:xfrm>
              <a:off x="5775675" y="3237395"/>
              <a:ext cx="630000" cy="630000"/>
            </a:xfrm>
            <a:prstGeom prst="rect">
              <a:avLst/>
            </a:pr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68F779-9712-4F19-851C-85BA621B2D70}"/>
                </a:ext>
              </a:extLst>
            </p:cNvPr>
            <p:cNvSpPr/>
            <p:nvPr/>
          </p:nvSpPr>
          <p:spPr>
            <a:xfrm>
              <a:off x="519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use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A25101-3A7D-4802-9CA7-D1F2061B463C}"/>
              </a:ext>
            </a:extLst>
          </p:cNvPr>
          <p:cNvGrpSpPr/>
          <p:nvPr/>
        </p:nvGrpSpPr>
        <p:grpSpPr>
          <a:xfrm>
            <a:off x="7305675" y="3003394"/>
            <a:ext cx="1800000" cy="2160001"/>
            <a:chOff x="7305675" y="3003394"/>
            <a:chExt cx="1800000" cy="216000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10E8B92-4117-42C4-A6DB-683A78F1723E}"/>
                </a:ext>
              </a:extLst>
            </p:cNvPr>
            <p:cNvSpPr/>
            <p:nvPr/>
          </p:nvSpPr>
          <p:spPr>
            <a:xfrm>
              <a:off x="765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9" name="Rectangle 18" descr="Checkmark">
              <a:extLst>
                <a:ext uri="{FF2B5EF4-FFF2-40B4-BE49-F238E27FC236}">
                  <a16:creationId xmlns:a16="http://schemas.microsoft.com/office/drawing/2014/main" id="{8FB68CBE-68BA-4C8B-B1D1-7FD7DF4A0F0F}"/>
                </a:ext>
              </a:extLst>
            </p:cNvPr>
            <p:cNvSpPr/>
            <p:nvPr/>
          </p:nvSpPr>
          <p:spPr>
            <a:xfrm>
              <a:off x="7890675" y="3237395"/>
              <a:ext cx="630000" cy="630000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FB52836-4CD8-434E-94D9-1CCC9AA26ACF}"/>
                </a:ext>
              </a:extLst>
            </p:cNvPr>
            <p:cNvSpPr/>
            <p:nvPr/>
          </p:nvSpPr>
          <p:spPr>
            <a:xfrm>
              <a:off x="730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Competitors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EC8379-E5BE-4B4B-84BE-6B6CAA453923}"/>
              </a:ext>
            </a:extLst>
          </p:cNvPr>
          <p:cNvGrpSpPr/>
          <p:nvPr/>
        </p:nvGrpSpPr>
        <p:grpSpPr>
          <a:xfrm>
            <a:off x="9420675" y="3003394"/>
            <a:ext cx="1800000" cy="2160001"/>
            <a:chOff x="9420675" y="3003394"/>
            <a:chExt cx="1800000" cy="2160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6E8E34-AEB8-43C5-A0ED-369296370C1A}"/>
                </a:ext>
              </a:extLst>
            </p:cNvPr>
            <p:cNvSpPr/>
            <p:nvPr/>
          </p:nvSpPr>
          <p:spPr>
            <a:xfrm>
              <a:off x="977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22" name="Rectangle 21" descr="Checklist">
              <a:extLst>
                <a:ext uri="{FF2B5EF4-FFF2-40B4-BE49-F238E27FC236}">
                  <a16:creationId xmlns:a16="http://schemas.microsoft.com/office/drawing/2014/main" id="{373C3499-9E2D-4539-A906-0FECC5AFD12A}"/>
                </a:ext>
              </a:extLst>
            </p:cNvPr>
            <p:cNvSpPr/>
            <p:nvPr/>
          </p:nvSpPr>
          <p:spPr>
            <a:xfrm>
              <a:off x="10005675" y="3237395"/>
              <a:ext cx="630000" cy="630000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CFE971-58F1-40BA-9B0D-F26A5FF3A75E}"/>
                </a:ext>
              </a:extLst>
            </p:cNvPr>
            <p:cNvSpPr/>
            <p:nvPr/>
          </p:nvSpPr>
          <p:spPr>
            <a:xfrm>
              <a:off x="942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General 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63008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0.17682 0.0027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41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B73AB-9F9C-4133-9788-D5FDEDE57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78296"/>
            <a:ext cx="10353761" cy="1326321"/>
          </a:xfrm>
        </p:spPr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9746F-D6B2-4203-845A-B857E91A0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3" y="1473212"/>
            <a:ext cx="10353761" cy="5106492"/>
          </a:xfrm>
        </p:spPr>
        <p:txBody>
          <a:bodyPr>
            <a:normAutofit/>
          </a:bodyPr>
          <a:lstStyle/>
          <a:p>
            <a:r>
              <a:rPr lang="en-US" sz="2800" dirty="0"/>
              <a:t>What is unity?</a:t>
            </a:r>
          </a:p>
          <a:p>
            <a:pPr lvl="1"/>
            <a:r>
              <a:rPr lang="en-US" dirty="0">
                <a:effectLst/>
              </a:rPr>
              <a:t> Unity is a cross-platform real-time engine developed by </a:t>
            </a:r>
            <a:r>
              <a:rPr lang="en-US" u="sng" dirty="0">
                <a:effectLst/>
              </a:rPr>
              <a:t>Unity Technologies.</a:t>
            </a:r>
          </a:p>
          <a:p>
            <a:pPr lvl="1"/>
            <a:r>
              <a:rPr lang="en-US" dirty="0">
                <a:effectLst/>
              </a:rPr>
              <a:t> It can be used to create both 3D and 2D games.</a:t>
            </a:r>
          </a:p>
          <a:p>
            <a:pPr lvl="1"/>
            <a:r>
              <a:rPr lang="en-US" dirty="0">
                <a:effectLst/>
              </a:rPr>
              <a:t> It was launched in 2005</a:t>
            </a:r>
          </a:p>
          <a:p>
            <a:pPr lvl="1"/>
            <a:r>
              <a:rPr lang="en-US" dirty="0">
                <a:effectLst/>
              </a:rPr>
              <a:t> As of 2018, Unity includes a fully-supported, modern .NET runtime</a:t>
            </a:r>
          </a:p>
          <a:p>
            <a:pPr lvl="1"/>
            <a:endParaRPr lang="en-US" dirty="0">
              <a:effectLst/>
            </a:endParaRPr>
          </a:p>
          <a:p>
            <a:r>
              <a:rPr lang="en-US" sz="2700" dirty="0"/>
              <a:t>Programming Language(s)</a:t>
            </a:r>
          </a:p>
          <a:p>
            <a:pPr lvl="1"/>
            <a:r>
              <a:rPr lang="en-US" dirty="0"/>
              <a:t>First language supported was “Boo”</a:t>
            </a:r>
          </a:p>
          <a:p>
            <a:pPr lvl="1"/>
            <a:r>
              <a:rPr lang="en-US" dirty="0"/>
              <a:t>Boo was dropped in Unity 5 due to a small userbase</a:t>
            </a:r>
          </a:p>
          <a:p>
            <a:pPr lvl="1"/>
            <a:r>
              <a:rPr lang="en-US" dirty="0"/>
              <a:t>A version of JavaScript called “</a:t>
            </a:r>
            <a:r>
              <a:rPr lang="en-US" dirty="0" err="1"/>
              <a:t>UnityScript</a:t>
            </a:r>
            <a:r>
              <a:rPr lang="en-US" dirty="0"/>
              <a:t>” was used until 2017</a:t>
            </a:r>
          </a:p>
          <a:p>
            <a:pPr lvl="1"/>
            <a:r>
              <a:rPr lang="en-US" dirty="0"/>
              <a:t>In 2017, Unity removed support for all other languages in favor of C#</a:t>
            </a:r>
          </a:p>
          <a:p>
            <a:endParaRPr lang="en-US" sz="2700" dirty="0"/>
          </a:p>
          <a:p>
            <a:pPr lvl="1"/>
            <a:endParaRPr lang="en-US" dirty="0"/>
          </a:p>
          <a:p>
            <a:endParaRPr lang="en-US" sz="2700" dirty="0"/>
          </a:p>
          <a:p>
            <a:pPr lvl="1"/>
            <a:endParaRPr lang="en-US" dirty="0">
              <a:effectLst/>
            </a:endParaRPr>
          </a:p>
          <a:p>
            <a:pPr lvl="1"/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07846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F9A71-EFF2-475B-87FE-96FA9DFFD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1346556"/>
            <a:ext cx="10353762" cy="3695136"/>
          </a:xfrm>
        </p:spPr>
        <p:txBody>
          <a:bodyPr/>
          <a:lstStyle/>
          <a:p>
            <a:r>
              <a:rPr lang="en-US" sz="2800" dirty="0"/>
              <a:t>Availability</a:t>
            </a:r>
          </a:p>
          <a:p>
            <a:pPr lvl="1"/>
            <a:r>
              <a:rPr lang="en-US" dirty="0"/>
              <a:t>The Unity Editor is available on Windows, Mac OS, and Linux</a:t>
            </a:r>
          </a:p>
          <a:p>
            <a:pPr lvl="1"/>
            <a:r>
              <a:rPr lang="en-US" dirty="0"/>
              <a:t>The latest version is 2019.1.1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sz="2800" dirty="0"/>
              <a:t>Supported Platforms</a:t>
            </a:r>
          </a:p>
          <a:p>
            <a:pPr lvl="1"/>
            <a:r>
              <a:rPr lang="en-US" dirty="0"/>
              <a:t>The engine supports games for 29 different platforms</a:t>
            </a:r>
          </a:p>
          <a:p>
            <a:pPr lvl="1"/>
            <a:r>
              <a:rPr lang="en-US" dirty="0"/>
              <a:t>Windows, Mac OS, Android, iOS, PlayStation 4, Xbox One, Wii U…</a:t>
            </a:r>
          </a:p>
          <a:p>
            <a:pPr lvl="1"/>
            <a:r>
              <a:rPr lang="en-US" dirty="0"/>
              <a:t>Since version 5, Unity offers the WebGL Bundle compiled to JavaScript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97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0B75-A4F7-47CC-9CA3-E537908C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Introduction to unity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453CA3-C00C-4484-B63A-398772BDE5F4}"/>
              </a:ext>
            </a:extLst>
          </p:cNvPr>
          <p:cNvGrpSpPr/>
          <p:nvPr/>
        </p:nvGrpSpPr>
        <p:grpSpPr>
          <a:xfrm>
            <a:off x="960675" y="3003394"/>
            <a:ext cx="1800000" cy="2160001"/>
            <a:chOff x="960675" y="3003394"/>
            <a:chExt cx="1800000" cy="216000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808C71A-8978-4BC3-B520-719AED26B23D}"/>
                </a:ext>
              </a:extLst>
            </p:cNvPr>
            <p:cNvSpPr/>
            <p:nvPr/>
          </p:nvSpPr>
          <p:spPr>
            <a:xfrm>
              <a:off x="131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8" name="Rectangle 7" descr="Download">
              <a:extLst>
                <a:ext uri="{FF2B5EF4-FFF2-40B4-BE49-F238E27FC236}">
                  <a16:creationId xmlns:a16="http://schemas.microsoft.com/office/drawing/2014/main" id="{F74C4D4E-32FB-4CF8-A6F3-36CAC1DE14BA}"/>
                </a:ext>
              </a:extLst>
            </p:cNvPr>
            <p:cNvSpPr/>
            <p:nvPr/>
          </p:nvSpPr>
          <p:spPr>
            <a:xfrm>
              <a:off x="1545675" y="3237395"/>
              <a:ext cx="630000" cy="630000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B326C0-B5C0-45B3-813D-10EBD68282DA}"/>
                </a:ext>
              </a:extLst>
            </p:cNvPr>
            <p:cNvSpPr/>
            <p:nvPr/>
          </p:nvSpPr>
          <p:spPr>
            <a:xfrm>
              <a:off x="96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download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188F8-8AC5-44B4-BA96-A80823A5564E}"/>
              </a:ext>
            </a:extLst>
          </p:cNvPr>
          <p:cNvGrpSpPr/>
          <p:nvPr/>
        </p:nvGrpSpPr>
        <p:grpSpPr>
          <a:xfrm>
            <a:off x="3039675" y="2987683"/>
            <a:ext cx="1800000" cy="2160001"/>
            <a:chOff x="3075675" y="3003394"/>
            <a:chExt cx="1800000" cy="2160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D6E148-EF00-4E30-B420-DDEFC236D71E}"/>
                </a:ext>
              </a:extLst>
            </p:cNvPr>
            <p:cNvSpPr/>
            <p:nvPr/>
          </p:nvSpPr>
          <p:spPr>
            <a:xfrm>
              <a:off x="342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3" name="Rectangle 12" descr="Books">
              <a:extLst>
                <a:ext uri="{FF2B5EF4-FFF2-40B4-BE49-F238E27FC236}">
                  <a16:creationId xmlns:a16="http://schemas.microsoft.com/office/drawing/2014/main" id="{C0B4BBD2-1D12-40DD-9066-22512C556A89}"/>
                </a:ext>
              </a:extLst>
            </p:cNvPr>
            <p:cNvSpPr/>
            <p:nvPr/>
          </p:nvSpPr>
          <p:spPr>
            <a:xfrm>
              <a:off x="3660675" y="3237395"/>
              <a:ext cx="630000" cy="630000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5BEE6DB-811F-4291-B77E-B1434E4B8302}"/>
                </a:ext>
              </a:extLst>
            </p:cNvPr>
            <p:cNvSpPr/>
            <p:nvPr/>
          </p:nvSpPr>
          <p:spPr>
            <a:xfrm>
              <a:off x="307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History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6C3573-231C-4FE5-B405-AFDF26C54A18}"/>
              </a:ext>
            </a:extLst>
          </p:cNvPr>
          <p:cNvGrpSpPr/>
          <p:nvPr/>
        </p:nvGrpSpPr>
        <p:grpSpPr>
          <a:xfrm>
            <a:off x="5083350" y="3021393"/>
            <a:ext cx="1800000" cy="2160001"/>
            <a:chOff x="5190675" y="3003394"/>
            <a:chExt cx="1800000" cy="2160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20A9357-CA9C-461B-AA84-AF9BA5DF65A4}"/>
                </a:ext>
              </a:extLst>
            </p:cNvPr>
            <p:cNvSpPr/>
            <p:nvPr/>
          </p:nvSpPr>
          <p:spPr>
            <a:xfrm>
              <a:off x="554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6" name="Rectangle 15" descr="Gears">
              <a:extLst>
                <a:ext uri="{FF2B5EF4-FFF2-40B4-BE49-F238E27FC236}">
                  <a16:creationId xmlns:a16="http://schemas.microsoft.com/office/drawing/2014/main" id="{21BFFD7C-0549-41EE-93C2-2A01872C1589}"/>
                </a:ext>
              </a:extLst>
            </p:cNvPr>
            <p:cNvSpPr/>
            <p:nvPr/>
          </p:nvSpPr>
          <p:spPr>
            <a:xfrm>
              <a:off x="5775675" y="3237395"/>
              <a:ext cx="630000" cy="630000"/>
            </a:xfrm>
            <a:prstGeom prst="rect">
              <a:avLst/>
            </a:pr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68F779-9712-4F19-851C-85BA621B2D70}"/>
                </a:ext>
              </a:extLst>
            </p:cNvPr>
            <p:cNvSpPr/>
            <p:nvPr/>
          </p:nvSpPr>
          <p:spPr>
            <a:xfrm>
              <a:off x="519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use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A25101-3A7D-4802-9CA7-D1F2061B463C}"/>
              </a:ext>
            </a:extLst>
          </p:cNvPr>
          <p:cNvGrpSpPr/>
          <p:nvPr/>
        </p:nvGrpSpPr>
        <p:grpSpPr>
          <a:xfrm>
            <a:off x="7305675" y="3003394"/>
            <a:ext cx="1800000" cy="2160001"/>
            <a:chOff x="7305675" y="3003394"/>
            <a:chExt cx="1800000" cy="216000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10E8B92-4117-42C4-A6DB-683A78F1723E}"/>
                </a:ext>
              </a:extLst>
            </p:cNvPr>
            <p:cNvSpPr/>
            <p:nvPr/>
          </p:nvSpPr>
          <p:spPr>
            <a:xfrm>
              <a:off x="765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9" name="Rectangle 18" descr="Checkmark">
              <a:extLst>
                <a:ext uri="{FF2B5EF4-FFF2-40B4-BE49-F238E27FC236}">
                  <a16:creationId xmlns:a16="http://schemas.microsoft.com/office/drawing/2014/main" id="{8FB68CBE-68BA-4C8B-B1D1-7FD7DF4A0F0F}"/>
                </a:ext>
              </a:extLst>
            </p:cNvPr>
            <p:cNvSpPr/>
            <p:nvPr/>
          </p:nvSpPr>
          <p:spPr>
            <a:xfrm>
              <a:off x="7890675" y="3237395"/>
              <a:ext cx="630000" cy="630000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FB52836-4CD8-434E-94D9-1CCC9AA26ACF}"/>
                </a:ext>
              </a:extLst>
            </p:cNvPr>
            <p:cNvSpPr/>
            <p:nvPr/>
          </p:nvSpPr>
          <p:spPr>
            <a:xfrm>
              <a:off x="730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Competitors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EC8379-E5BE-4B4B-84BE-6B6CAA453923}"/>
              </a:ext>
            </a:extLst>
          </p:cNvPr>
          <p:cNvGrpSpPr/>
          <p:nvPr/>
        </p:nvGrpSpPr>
        <p:grpSpPr>
          <a:xfrm>
            <a:off x="9420675" y="3003394"/>
            <a:ext cx="1800000" cy="2160001"/>
            <a:chOff x="9420675" y="3003394"/>
            <a:chExt cx="1800000" cy="2160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6E8E34-AEB8-43C5-A0ED-369296370C1A}"/>
                </a:ext>
              </a:extLst>
            </p:cNvPr>
            <p:cNvSpPr/>
            <p:nvPr/>
          </p:nvSpPr>
          <p:spPr>
            <a:xfrm>
              <a:off x="977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22" name="Rectangle 21" descr="Checklist">
              <a:extLst>
                <a:ext uri="{FF2B5EF4-FFF2-40B4-BE49-F238E27FC236}">
                  <a16:creationId xmlns:a16="http://schemas.microsoft.com/office/drawing/2014/main" id="{373C3499-9E2D-4539-A906-0FECC5AFD12A}"/>
                </a:ext>
              </a:extLst>
            </p:cNvPr>
            <p:cNvSpPr/>
            <p:nvPr/>
          </p:nvSpPr>
          <p:spPr>
            <a:xfrm>
              <a:off x="10005675" y="3237395"/>
              <a:ext cx="630000" cy="630000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CFE971-58F1-40BA-9B0D-F26A5FF3A75E}"/>
                </a:ext>
              </a:extLst>
            </p:cNvPr>
            <p:cNvSpPr/>
            <p:nvPr/>
          </p:nvSpPr>
          <p:spPr>
            <a:xfrm>
              <a:off x="942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General 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02670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607A5-00E0-43A0-BDD2-A85ABBB94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5E4F0-9293-4FB9-BEF1-F085E57E2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New Project</a:t>
            </a:r>
          </a:p>
          <a:p>
            <a:r>
              <a:rPr lang="en-US" sz="2600" dirty="0"/>
              <a:t>Simple GUI for a game</a:t>
            </a:r>
          </a:p>
          <a:p>
            <a:r>
              <a:rPr lang="en-US" sz="2600" dirty="0"/>
              <a:t>Scripts</a:t>
            </a:r>
          </a:p>
          <a:p>
            <a:r>
              <a:rPr lang="en-US" sz="2600" dirty="0"/>
              <a:t>Final product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76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450</Words>
  <Application>Microsoft Office PowerPoint</Application>
  <PresentationFormat>Widescreen</PresentationFormat>
  <Paragraphs>125</Paragraphs>
  <Slides>19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Bookman Old Style</vt:lpstr>
      <vt:lpstr>Rockwell</vt:lpstr>
      <vt:lpstr>Damask</vt:lpstr>
      <vt:lpstr>Unity Game Engine</vt:lpstr>
      <vt:lpstr>Introduction to unity</vt:lpstr>
      <vt:lpstr>How To download</vt:lpstr>
      <vt:lpstr>How to download</vt:lpstr>
      <vt:lpstr>Introduction to unity</vt:lpstr>
      <vt:lpstr>History</vt:lpstr>
      <vt:lpstr>PowerPoint Presentation</vt:lpstr>
      <vt:lpstr>Introduction to unity</vt:lpstr>
      <vt:lpstr>How to use</vt:lpstr>
      <vt:lpstr>How to use</vt:lpstr>
      <vt:lpstr>How to use</vt:lpstr>
      <vt:lpstr>How to use</vt:lpstr>
      <vt:lpstr>how to use</vt:lpstr>
      <vt:lpstr>Introduction to unity</vt:lpstr>
      <vt:lpstr>Competitors</vt:lpstr>
      <vt:lpstr>PowerPoint Presentation</vt:lpstr>
      <vt:lpstr>Introduction to unity</vt:lpstr>
      <vt:lpstr>General review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Game Engine</dc:title>
  <dc:creator>Ante Zovko</dc:creator>
  <cp:lastModifiedBy>Ante Zovko</cp:lastModifiedBy>
  <cp:revision>17</cp:revision>
  <dcterms:created xsi:type="dcterms:W3CDTF">2019-05-04T23:34:52Z</dcterms:created>
  <dcterms:modified xsi:type="dcterms:W3CDTF">2019-05-05T02:44:47Z</dcterms:modified>
</cp:coreProperties>
</file>